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89" r:id="rId4"/>
    <p:sldId id="293" r:id="rId5"/>
    <p:sldId id="290" r:id="rId6"/>
    <p:sldId id="292" r:id="rId7"/>
    <p:sldId id="288" r:id="rId8"/>
  </p:sldIdLst>
  <p:sldSz cx="9144000" cy="5143500" type="screen16x9"/>
  <p:notesSz cx="6858000" cy="9144000"/>
  <p:embeddedFontLst>
    <p:embeddedFont>
      <p:font typeface="Aref Ruqaa" panose="020B0604020202020204" charset="-78"/>
      <p:regular r:id="rId10"/>
      <p:bold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EF30B0-DB9A-4599-B738-E8304767A7B9}">
  <a:tblStyle styleId="{65EF30B0-DB9A-4599-B738-E8304767A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Svijetli stil 3 - Isticanj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367cc8b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367cc8b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45fea703d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45fea703d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962100"/>
            <a:ext cx="5253300" cy="27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702000"/>
            <a:ext cx="5253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-107572" y="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l="347" r="357"/>
          <a:stretch/>
        </p:blipFill>
        <p:spPr>
          <a:xfrm rot="10800000" flipH="1">
            <a:off x="-25675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1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91" name="Google Shape;91;p11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Google Shape;9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632675" y="-666175"/>
            <a:ext cx="5779900" cy="57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713225" y="3069625"/>
            <a:ext cx="77175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-5905218" flipH="1">
            <a:off x="117464" y="1994169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5905218">
            <a:off x="8483214" y="1994169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439301" y="2334371"/>
            <a:ext cx="3991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b="1">
                <a:solidFill>
                  <a:schemeClr val="dk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420056" y="1183675"/>
            <a:ext cx="12045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439301" y="3229773"/>
            <a:ext cx="3991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112200"/>
            <a:ext cx="7717500" cy="34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t="670" b="670"/>
          <a:stretch/>
        </p:blipFill>
        <p:spPr>
          <a:xfrm rot="-4894761">
            <a:off x="32042" y="4284009"/>
            <a:ext cx="671791" cy="91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t="670" b="670"/>
          <a:stretch/>
        </p:blipFill>
        <p:spPr>
          <a:xfrm rot="5905227">
            <a:off x="8309343" y="23960"/>
            <a:ext cx="753114" cy="103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33" name="Google Shape;33;p5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41200" y="2598200"/>
            <a:ext cx="24906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869200" y="2598200"/>
            <a:ext cx="24906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837747" y="2113875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5865750" y="2113875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rot="10800000" flipH="1">
            <a:off x="2" y="4172149"/>
            <a:ext cx="1344700" cy="9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l="357" r="347"/>
          <a:stretch/>
        </p:blipFill>
        <p:spPr>
          <a:xfrm rot="10800000">
            <a:off x="7799302" y="4172149"/>
            <a:ext cx="1344700" cy="9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44" name="Google Shape;44;p6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786875" y="1524425"/>
            <a:ext cx="330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916325" y="2140675"/>
            <a:ext cx="3050700" cy="1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51" name="Google Shape;51;p7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" name="Google Shape;5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8587" y="-40825"/>
            <a:ext cx="5642825" cy="564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7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55" name="Google Shape;55;p7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-189475" y="-7605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l="347" r="357"/>
          <a:stretch/>
        </p:blipFill>
        <p:spPr>
          <a:xfrm rot="10800000" flipH="1">
            <a:off x="-25675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 t="670" b="680"/>
          <a:stretch/>
        </p:blipFill>
        <p:spPr>
          <a:xfrm rot="5905218">
            <a:off x="8776664" y="2236219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673574" y="-499325"/>
            <a:ext cx="5642825" cy="564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8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63" name="Google Shape;63;p8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398050" y="539500"/>
            <a:ext cx="63678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46129">
            <a:off x="7521385" y="654642"/>
            <a:ext cx="698658" cy="81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50" y="3152966"/>
            <a:ext cx="729225" cy="76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75" y="735126"/>
            <a:ext cx="729225" cy="8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5850" y="3715398"/>
            <a:ext cx="468750" cy="8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7711" y="1506447"/>
            <a:ext cx="888975" cy="89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8604" y="1714542"/>
            <a:ext cx="729225" cy="7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54672" y="4263825"/>
            <a:ext cx="837854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 flipH="1">
            <a:off x="8398648" y="2641448"/>
            <a:ext cx="660451" cy="9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727200">
            <a:off x="3957362" y="-192587"/>
            <a:ext cx="5642825" cy="564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9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77" name="Google Shape;77;p9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713225" y="1171429"/>
            <a:ext cx="4045200" cy="19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713225" y="3098925"/>
            <a:ext cx="4045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5905218">
            <a:off x="8597314" y="217349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-5905218" flipH="1">
            <a:off x="166539" y="423329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 t="670" b="680"/>
          <a:stretch/>
        </p:blipFill>
        <p:spPr>
          <a:xfrm rot="-4894782">
            <a:off x="209589" y="-59656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742825" y="744350"/>
            <a:ext cx="3756900" cy="12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Aref Ruqaa"/>
                <a:ea typeface="Aref Ruqaa"/>
                <a:cs typeface="Aref Ruqaa"/>
                <a:sym typeface="Aref Ruqaa"/>
              </a:defRPr>
            </a:lvl1pPr>
          </a:lstStyle>
          <a:p>
            <a:endParaRPr/>
          </a:p>
        </p:txBody>
      </p:sp>
      <p:grpSp>
        <p:nvGrpSpPr>
          <p:cNvPr id="86" name="Google Shape;86;p10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87" name="Google Shape;87;p10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ef Ruqaa"/>
              <a:buNone/>
              <a:defRPr sz="3000">
                <a:solidFill>
                  <a:schemeClr val="dk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61100"/>
            <a:ext cx="7704000" cy="3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l="4946" t="6037" r="4946" b="14736"/>
          <a:stretch/>
        </p:blipFill>
        <p:spPr>
          <a:xfrm>
            <a:off x="5274800" y="1593050"/>
            <a:ext cx="360727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 amt="56000"/>
          </a:blip>
          <a:srcRect l="14508" t="32951" r="10161" b="23799"/>
          <a:stretch/>
        </p:blipFill>
        <p:spPr>
          <a:xfrm>
            <a:off x="310050" y="3637625"/>
            <a:ext cx="4736350" cy="6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7654" y="293715"/>
            <a:ext cx="1028650" cy="1056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713225" y="962100"/>
            <a:ext cx="4561573" cy="27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 err="1">
                <a:solidFill>
                  <a:schemeClr val="dk1"/>
                </a:solidFill>
              </a:rPr>
              <a:t>Germanisierung</a:t>
            </a:r>
            <a:r>
              <a:rPr lang="hr-HR" sz="4000" b="1" dirty="0">
                <a:solidFill>
                  <a:schemeClr val="dk1"/>
                </a:solidFill>
              </a:rPr>
              <a:t> </a:t>
            </a:r>
            <a:r>
              <a:rPr lang="hr-HR" sz="4000" b="1" dirty="0" err="1">
                <a:solidFill>
                  <a:schemeClr val="dk1"/>
                </a:solidFill>
              </a:rPr>
              <a:t>in</a:t>
            </a:r>
            <a:r>
              <a:rPr lang="hr-HR" sz="4000" b="1" dirty="0">
                <a:solidFill>
                  <a:schemeClr val="dk1"/>
                </a:solidFill>
              </a:rPr>
              <a:t> </a:t>
            </a:r>
            <a:r>
              <a:rPr lang="hr-HR" sz="4000" b="1" dirty="0" err="1">
                <a:solidFill>
                  <a:schemeClr val="dk1"/>
                </a:solidFill>
              </a:rPr>
              <a:t>Kroatien</a:t>
            </a:r>
            <a:endParaRPr sz="6000" b="1" dirty="0">
              <a:solidFill>
                <a:schemeClr val="dk1"/>
              </a:solidFill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713225" y="3702000"/>
            <a:ext cx="5253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Bruna </a:t>
            </a:r>
            <a:r>
              <a:rPr lang="hr-HR" dirty="0" err="1"/>
              <a:t>Gelo</a:t>
            </a:r>
            <a:r>
              <a:rPr lang="hr-HR" dirty="0"/>
              <a:t>, Ana Marušić </a:t>
            </a:r>
            <a:r>
              <a:rPr lang="hr-HR" dirty="0" err="1"/>
              <a:t>und</a:t>
            </a:r>
            <a:r>
              <a:rPr lang="hr-HR" dirty="0"/>
              <a:t> Ema Marušić</a:t>
            </a:r>
            <a:endParaRPr dirty="0"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0569" y="1786237"/>
            <a:ext cx="2755735" cy="2356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BF754CE-DFA4-489D-BCBC-CAAAB3177157}"/>
              </a:ext>
            </a:extLst>
          </p:cNvPr>
          <p:cNvSpPr txBox="1"/>
          <p:nvPr/>
        </p:nvSpPr>
        <p:spPr>
          <a:xfrm>
            <a:off x="7537873" y="606308"/>
            <a:ext cx="1221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bg2"/>
                </a:solidFill>
                <a:latin typeface="Aref Ruqaa" panose="020B0604020202020204" charset="-78"/>
                <a:cs typeface="Aref Ruqaa" panose="020B0604020202020204" charset="-78"/>
              </a:rPr>
              <a:t>Gimnazija Vukovar</a:t>
            </a:r>
            <a:endParaRPr lang="en-US" sz="1100" dirty="0">
              <a:solidFill>
                <a:schemeClr val="bg2"/>
              </a:solidFill>
              <a:latin typeface="Aref Ruqaa" panose="020B0604020202020204" charset="-78"/>
              <a:cs typeface="Aref Ruqaa" panose="020B060402020202020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686863" y="1354413"/>
            <a:ext cx="3022575" cy="39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Anfang</a:t>
            </a:r>
            <a:r>
              <a:rPr lang="hr-HR" dirty="0"/>
              <a:t> </a:t>
            </a:r>
            <a:endParaRPr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516494" y="1344781"/>
            <a:ext cx="5880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2000" lvl="1" indent="-214900">
              <a:buClr>
                <a:schemeClr val="dk2"/>
              </a:buClr>
              <a:buSzPts val="1400"/>
              <a:buFont typeface="Nunito"/>
              <a:buChar char="○"/>
            </a:pPr>
            <a:r>
              <a:rPr lang="hr-HR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de-DE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er intensivste Einfluss der deutschen Sprache auf das Kroatische begann  im 16. Jahrhundert</a:t>
            </a:r>
            <a:endParaRPr lang="hr-HR"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12000" lvl="1" indent="-214900">
              <a:buClr>
                <a:schemeClr val="dk2"/>
              </a:buClr>
              <a:buSzPts val="1400"/>
              <a:buFont typeface="Nunito"/>
              <a:buChar char="○"/>
            </a:pPr>
            <a:r>
              <a:rPr lang="hr-HR" sz="16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viele</a:t>
            </a:r>
            <a:r>
              <a:rPr lang="de-DE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Soldaten</a:t>
            </a:r>
            <a:r>
              <a:rPr lang="hr-HR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hr-HR" sz="16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waren</a:t>
            </a:r>
            <a:r>
              <a:rPr lang="de-DE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aus deutschsprachigen Gebieten</a:t>
            </a:r>
            <a:r>
              <a:rPr lang="hr-HR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612000" lvl="1" indent="-214900">
              <a:buClr>
                <a:schemeClr val="dk2"/>
              </a:buClr>
              <a:buSzPts val="1400"/>
              <a:buFont typeface="Nunito"/>
              <a:buChar char="○"/>
            </a:pPr>
            <a:r>
              <a:rPr lang="en-US" sz="16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Militärgrenze</a:t>
            </a:r>
            <a:r>
              <a:rPr lang="hr-HR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 Vojna krajina ): </a:t>
            </a:r>
            <a:r>
              <a:rPr lang="hr-HR" sz="16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Amtssprache</a:t>
            </a:r>
            <a:r>
              <a:rPr lang="hr-HR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hr-HR" sz="16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Deutsch</a:t>
            </a:r>
            <a:endParaRPr lang="hr-HR"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12000" lvl="1" indent="-214900">
              <a:buClr>
                <a:schemeClr val="dk2"/>
              </a:buClr>
              <a:buSzPts val="1400"/>
              <a:buFont typeface="Nunito"/>
              <a:buChar char="○"/>
            </a:pPr>
            <a:r>
              <a:rPr lang="de-DE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zu dieser Zeit wurden viele deutsche Schulen gegründet</a:t>
            </a:r>
            <a:endParaRPr lang="hr-HR"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12000" lvl="1" indent="-214900">
              <a:buClr>
                <a:schemeClr val="dk2"/>
              </a:buClr>
              <a:buSzPts val="1400"/>
              <a:buFont typeface="Nunito"/>
              <a:buChar char="○"/>
            </a:pPr>
            <a:r>
              <a:rPr lang="hr-HR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de-DE" sz="16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ie</a:t>
            </a:r>
            <a:r>
              <a:rPr lang="de-DE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deutsch-kroatischen Sprachkontakte setzten sich mit der Einwanderung zahlreicher Familien aus deutschsprachigen Gebieten während der Herrschaft Maria Theresias  und Josephs II. fort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E4BD76-51AA-43DE-AA21-13306546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451" y="333773"/>
            <a:ext cx="1499445" cy="223797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BC9BEA-27E0-4693-9B7F-CF1578C2F1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20" t="6568" r="9720"/>
          <a:stretch/>
        </p:blipFill>
        <p:spPr>
          <a:xfrm>
            <a:off x="6805452" y="2777477"/>
            <a:ext cx="1499445" cy="2090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A555C6-7702-4DF0-A463-7DE94397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780895"/>
            <a:ext cx="7717500" cy="3496200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de-DE" sz="1800" dirty="0"/>
              <a:t>Im 18. und 19. Jahrhundert kommunizierte die gebildete Oberschicht in Zagreb auf Deutsch, Theaterstücke wurden damals ausschließlich auf Deutsch aufgeführt, Schriftsteller schrieben auf Deutsch, Reden bei verschiedenen Zeremonien wurden auf Deutsch gehalten</a:t>
            </a:r>
            <a:endParaRPr lang="hr-HR" sz="18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de-DE" sz="1800" dirty="0"/>
              <a:t>Damals nutzten nur die unteren Gesellschaftsschichten die kroatische Sprache</a:t>
            </a:r>
            <a:endParaRPr lang="hr-HR" sz="18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de-DE" sz="1800" dirty="0"/>
              <a:t>Seit 1918 wurde die deutsche Sprache in den Schulen häufiger unterrichtet als Französisch oder Englisch</a:t>
            </a:r>
            <a:endParaRPr lang="hr-HR" sz="1800" dirty="0"/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436737-EF62-452B-9E49-C9697E88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19" y="3558516"/>
            <a:ext cx="1444456" cy="9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74559-7D96-4FED-9D98-79282A6D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Ende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Nutzung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deutschen</a:t>
            </a:r>
            <a:r>
              <a:rPr lang="hr-HR" dirty="0"/>
              <a:t> </a:t>
            </a:r>
            <a:r>
              <a:rPr lang="hr-HR" dirty="0" err="1"/>
              <a:t>Sprache</a:t>
            </a:r>
            <a:r>
              <a:rPr lang="hr-HR" dirty="0"/>
              <a:t>  </a:t>
            </a:r>
            <a:r>
              <a:rPr lang="hr-HR" dirty="0" err="1"/>
              <a:t>als</a:t>
            </a:r>
            <a:r>
              <a:rPr lang="hr-HR" dirty="0"/>
              <a:t> </a:t>
            </a:r>
            <a:r>
              <a:rPr lang="hr-HR" dirty="0" err="1"/>
              <a:t>Amtssprache</a:t>
            </a:r>
            <a:endParaRPr lang="en-US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85DAA9-A4A4-48B2-A8AE-E2180B4B4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00" y="1806612"/>
            <a:ext cx="7717500" cy="765138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sz="1800" dirty="0" err="1"/>
              <a:t>Nachdem</a:t>
            </a:r>
            <a:r>
              <a:rPr lang="hr-HR" sz="1800" dirty="0"/>
              <a:t> </a:t>
            </a:r>
            <a:r>
              <a:rPr lang="hr-HR" sz="1800" dirty="0" err="1"/>
              <a:t>die</a:t>
            </a:r>
            <a:r>
              <a:rPr lang="hr-HR" sz="1800" dirty="0"/>
              <a:t> AU </a:t>
            </a:r>
            <a:r>
              <a:rPr lang="hr-HR" sz="1800" dirty="0" err="1"/>
              <a:t>Monarchie</a:t>
            </a:r>
            <a:r>
              <a:rPr lang="hr-HR" sz="1800" dirty="0"/>
              <a:t> </a:t>
            </a:r>
            <a:r>
              <a:rPr lang="hr-HR" sz="1800" dirty="0" err="1"/>
              <a:t>beendet</a:t>
            </a:r>
            <a:r>
              <a:rPr lang="hr-HR" sz="1800" dirty="0"/>
              <a:t> </a:t>
            </a:r>
            <a:r>
              <a:rPr lang="hr-HR" sz="1800" dirty="0" err="1"/>
              <a:t>hatte</a:t>
            </a:r>
            <a:r>
              <a:rPr lang="hr-HR" sz="1800" dirty="0"/>
              <a:t> , </a:t>
            </a:r>
            <a:r>
              <a:rPr lang="hr-HR" sz="1800" dirty="0" err="1"/>
              <a:t>strebten</a:t>
            </a:r>
            <a:r>
              <a:rPr lang="hr-HR" sz="1800" dirty="0"/>
              <a:t> </a:t>
            </a:r>
            <a:r>
              <a:rPr lang="hr-HR" sz="1800" dirty="0" err="1"/>
              <a:t>die</a:t>
            </a:r>
            <a:r>
              <a:rPr lang="hr-HR" sz="1800" dirty="0"/>
              <a:t> </a:t>
            </a:r>
            <a:r>
              <a:rPr lang="hr-HR" sz="1800" dirty="0" err="1"/>
              <a:t>neuentstandenen</a:t>
            </a:r>
            <a:r>
              <a:rPr lang="hr-HR" sz="1800" dirty="0"/>
              <a:t> </a:t>
            </a:r>
            <a:r>
              <a:rPr lang="hr-HR" sz="1800" dirty="0" err="1"/>
              <a:t>Staaten</a:t>
            </a:r>
            <a:r>
              <a:rPr lang="hr-HR" sz="1800" dirty="0"/>
              <a:t> </a:t>
            </a:r>
            <a:r>
              <a:rPr lang="hr-HR" sz="1800" dirty="0" err="1"/>
              <a:t>nach</a:t>
            </a:r>
            <a:r>
              <a:rPr lang="hr-HR" sz="1800" dirty="0"/>
              <a:t> </a:t>
            </a:r>
            <a:r>
              <a:rPr lang="hr-HR" sz="1800" dirty="0" err="1"/>
              <a:t>ihren</a:t>
            </a:r>
            <a:r>
              <a:rPr lang="hr-HR" sz="1800" dirty="0"/>
              <a:t> </a:t>
            </a:r>
            <a:r>
              <a:rPr lang="hr-HR" sz="1800" dirty="0" err="1"/>
              <a:t>eigenen</a:t>
            </a:r>
            <a:r>
              <a:rPr lang="hr-HR" sz="1800" dirty="0"/>
              <a:t> </a:t>
            </a:r>
            <a:r>
              <a:rPr lang="hr-HR" sz="1800" dirty="0" err="1"/>
              <a:t>Sprachen</a:t>
            </a:r>
            <a:r>
              <a:rPr lang="hr-HR" sz="1800" dirty="0"/>
              <a:t> (</a:t>
            </a:r>
            <a:r>
              <a:rPr lang="hr-HR" sz="1800" dirty="0" err="1"/>
              <a:t>ungarisch,kroatisch,serbisch,slowenisch</a:t>
            </a:r>
            <a:r>
              <a:rPr lang="hr-HR" sz="1800" dirty="0"/>
              <a:t> </a:t>
            </a:r>
            <a:r>
              <a:rPr lang="hr-HR" sz="1800" dirty="0" err="1"/>
              <a:t>usw</a:t>
            </a:r>
            <a:r>
              <a:rPr lang="hr-HR" sz="1800" dirty="0"/>
              <a:t>.)</a:t>
            </a:r>
            <a:endParaRPr lang="en-US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AAF7A9-69B6-4A4C-85CF-6C5CAE5B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09" y="2641011"/>
            <a:ext cx="2609402" cy="2051417"/>
          </a:xfrm>
          <a:prstGeom prst="rect">
            <a:avLst/>
          </a:prstGeom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D13D68B9-FCAA-4F39-A06E-37FF0F943C48}"/>
              </a:ext>
            </a:extLst>
          </p:cNvPr>
          <p:cNvSpPr/>
          <p:nvPr/>
        </p:nvSpPr>
        <p:spPr>
          <a:xfrm>
            <a:off x="4270786" y="3399416"/>
            <a:ext cx="871369" cy="258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DBDAED6-6C71-4605-AF14-9A7B2897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2" t="25274" r="17236" b="16846"/>
          <a:stretch/>
        </p:blipFill>
        <p:spPr>
          <a:xfrm>
            <a:off x="5292764" y="2704951"/>
            <a:ext cx="2807746" cy="19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C4B94-2F7D-4C16-A67B-FF70AEC9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21" y="367379"/>
            <a:ext cx="7704000" cy="921600"/>
          </a:xfrm>
        </p:spPr>
        <p:txBody>
          <a:bodyPr/>
          <a:lstStyle/>
          <a:p>
            <a:r>
              <a:rPr lang="hr-HR" dirty="0" err="1"/>
              <a:t>Germanismen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kroatischen</a:t>
            </a:r>
            <a:r>
              <a:rPr lang="hr-HR" dirty="0"/>
              <a:t> </a:t>
            </a:r>
            <a:r>
              <a:rPr lang="hr-HR" dirty="0" err="1"/>
              <a:t>Sprache</a:t>
            </a:r>
            <a:endParaRPr lang="en-US" dirty="0"/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6E4BA940-F80F-49B6-BD9B-E8487857C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54795"/>
              </p:ext>
            </p:extLst>
          </p:nvPr>
        </p:nvGraphicFramePr>
        <p:xfrm>
          <a:off x="1524000" y="1495313"/>
          <a:ext cx="6096000" cy="299035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11439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149487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75522491"/>
                    </a:ext>
                  </a:extLst>
                </a:gridCol>
              </a:tblGrid>
              <a:tr h="359536">
                <a:tc>
                  <a:txBody>
                    <a:bodyPr/>
                    <a:lstStyle/>
                    <a:p>
                      <a:r>
                        <a:rPr lang="hr-HR" dirty="0" err="1"/>
                        <a:t>Germanismen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Deutsch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Kroatisch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0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aufhenger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der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Aufhänger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vješalica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8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beštek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das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Besteck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pribor za jelo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50892"/>
                  </a:ext>
                </a:extLst>
              </a:tr>
              <a:tr h="405777">
                <a:tc>
                  <a:txBody>
                    <a:bodyPr/>
                    <a:lstStyle/>
                    <a:p>
                      <a:r>
                        <a:rPr lang="hr-HR" dirty="0"/>
                        <a:t>farba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Farbe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boja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29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lojtre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Leiter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ljestve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penzija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mirovina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74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veš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Wäsche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rublje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4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muzika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Musik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glazba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217915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A352A01F-1890-4893-A38E-ED9D4F74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380" y="1299464"/>
            <a:ext cx="780602" cy="78060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74E84D-9407-42AC-8137-D00A3C616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4" t="4602" r="18836" b="7142"/>
          <a:stretch/>
        </p:blipFill>
        <p:spPr>
          <a:xfrm>
            <a:off x="434321" y="1311031"/>
            <a:ext cx="900299" cy="15380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8CD4684-224A-4320-9E9B-3DE6BFE1A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808" y="3063435"/>
            <a:ext cx="915745" cy="9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6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A868DB8-6B4E-40E7-A8E6-3574F3EBF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65869"/>
              </p:ext>
            </p:extLst>
          </p:nvPr>
        </p:nvGraphicFramePr>
        <p:xfrm>
          <a:off x="1547758" y="1311769"/>
          <a:ext cx="6096000" cy="2966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651621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735691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20323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Germanismen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Deutsch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Kroatisch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1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hauba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Haube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poklopac motora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91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der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Platz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trg/tržnica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5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gepek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das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Gäpeck</a:t>
                      </a:r>
                      <a:r>
                        <a:rPr lang="hr-HR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prtljažnik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0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flaša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Flasche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boca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vaza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die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Vase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vaza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šnicla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das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Schnitzel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odrezak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3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fen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der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Fön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sušilo za kosu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227663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C3C76AB-27CF-46F3-8248-52E9A2E4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758" y="3689873"/>
            <a:ext cx="958774" cy="9587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F3FC5A6-CC31-428C-A64E-39EF4870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58" y="344244"/>
            <a:ext cx="1161533" cy="7743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6AA8146-B160-49C3-B3FB-69EDED1D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72" y="3058309"/>
            <a:ext cx="651966" cy="95877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1907181-9C77-4B5F-85FB-ED03846ED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499" y="425160"/>
            <a:ext cx="1201023" cy="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8916DD-326A-4CB7-8227-6B01FEC1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dirty="0"/>
              <a:t>D</a:t>
            </a:r>
            <a:r>
              <a:rPr lang="en-US" sz="6000" dirty="0" err="1"/>
              <a:t>anke</a:t>
            </a:r>
            <a:r>
              <a:rPr lang="en-US" sz="6000" dirty="0"/>
              <a:t> </a:t>
            </a:r>
            <a:r>
              <a:rPr lang="en-US" sz="6000" dirty="0" err="1"/>
              <a:t>für</a:t>
            </a:r>
            <a:r>
              <a:rPr lang="en-US" sz="6000" dirty="0"/>
              <a:t> </a:t>
            </a:r>
            <a:r>
              <a:rPr lang="en-US" sz="6000" dirty="0" err="1"/>
              <a:t>ihre</a:t>
            </a:r>
            <a:r>
              <a:rPr lang="en-US" sz="6000" dirty="0"/>
              <a:t> </a:t>
            </a:r>
            <a:r>
              <a:rPr lang="hr-HR" sz="6000" dirty="0"/>
              <a:t>A</a:t>
            </a:r>
            <a:r>
              <a:rPr lang="en-US" sz="6000" dirty="0" err="1"/>
              <a:t>ufmerksamkeit</a:t>
            </a:r>
            <a:r>
              <a:rPr lang="hr-HR" sz="6000" dirty="0"/>
              <a:t>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93923841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for High School - 9th Grade: POV and Narrative Voice Infographics by Slidesgo">
  <a:themeElements>
    <a:clrScheme name="Simple Light">
      <a:dk1>
        <a:srgbClr val="783F04"/>
      </a:dk1>
      <a:lt1>
        <a:srgbClr val="FFFFFF"/>
      </a:lt1>
      <a:dk2>
        <a:srgbClr val="C24445"/>
      </a:dk2>
      <a:lt2>
        <a:srgbClr val="FFFFFF"/>
      </a:lt2>
      <a:accent1>
        <a:srgbClr val="D3A245"/>
      </a:accent1>
      <a:accent2>
        <a:srgbClr val="72627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83F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250</Words>
  <Application>Microsoft Office PowerPoint</Application>
  <PresentationFormat>Prikaz na zaslonu (16:9)</PresentationFormat>
  <Paragraphs>64</Paragraphs>
  <Slides>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Nunito</vt:lpstr>
      <vt:lpstr>Arial</vt:lpstr>
      <vt:lpstr>Aref Ruqaa</vt:lpstr>
      <vt:lpstr>Language Arts for High School - 9th Grade: POV and Narrative Voice Infographics by Slidesgo</vt:lpstr>
      <vt:lpstr>Germanisierung in Kroatien</vt:lpstr>
      <vt:lpstr>Der Anfang </vt:lpstr>
      <vt:lpstr>PowerPoint prezentacija</vt:lpstr>
      <vt:lpstr>Ende der Nutzung der deutschen Sprache  als Amtssprache</vt:lpstr>
      <vt:lpstr>Germanismen in der kroatischen Sprache</vt:lpstr>
      <vt:lpstr>PowerPoint prezentacija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Germanisierung in Kroatien</dc:title>
  <cp:lastModifiedBy>Korisnik</cp:lastModifiedBy>
  <cp:revision>14</cp:revision>
  <dcterms:modified xsi:type="dcterms:W3CDTF">2023-09-01T16:25:49Z</dcterms:modified>
</cp:coreProperties>
</file>