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68" r:id="rId5"/>
    <p:sldId id="261" r:id="rId6"/>
    <p:sldId id="271" r:id="rId7"/>
    <p:sldId id="258" r:id="rId8"/>
    <p:sldId id="259" r:id="rId9"/>
    <p:sldId id="260" r:id="rId10"/>
    <p:sldId id="262" r:id="rId11"/>
    <p:sldId id="264" r:id="rId12"/>
    <p:sldId id="263" r:id="rId13"/>
    <p:sldId id="265" r:id="rId14"/>
    <p:sldId id="269" r:id="rId15"/>
    <p:sldId id="266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1399CBC-7E8C-440F-A015-5F4E247730CC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2B853FB1-3162-46CC-9CF2-54DF0A7C05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9CBC-7E8C-440F-A015-5F4E247730CC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53FB1-3162-46CC-9CF2-54DF0A7C05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9CBC-7E8C-440F-A015-5F4E247730CC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53FB1-3162-46CC-9CF2-54DF0A7C05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1399CBC-7E8C-440F-A015-5F4E247730CC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53FB1-3162-46CC-9CF2-54DF0A7C05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1399CBC-7E8C-440F-A015-5F4E247730CC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2B853FB1-3162-46CC-9CF2-54DF0A7C056B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1399CBC-7E8C-440F-A015-5F4E247730CC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B853FB1-3162-46CC-9CF2-54DF0A7C05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1399CBC-7E8C-440F-A015-5F4E247730CC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2B853FB1-3162-46CC-9CF2-54DF0A7C056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9CBC-7E8C-440F-A015-5F4E247730CC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53FB1-3162-46CC-9CF2-54DF0A7C05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1399CBC-7E8C-440F-A015-5F4E247730CC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B853FB1-3162-46CC-9CF2-54DF0A7C05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1399CBC-7E8C-440F-A015-5F4E247730CC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2B853FB1-3162-46CC-9CF2-54DF0A7C056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1399CBC-7E8C-440F-A015-5F4E247730CC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2B853FB1-3162-46CC-9CF2-54DF0A7C056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1399CBC-7E8C-440F-A015-5F4E247730CC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2B853FB1-3162-46CC-9CF2-54DF0A7C056B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1988840"/>
            <a:ext cx="7091312" cy="1470025"/>
          </a:xfrm>
        </p:spPr>
        <p:txBody>
          <a:bodyPr/>
          <a:lstStyle/>
          <a:p>
            <a:r>
              <a:rPr lang="hr-HR" dirty="0" smtClean="0"/>
              <a:t>RAČUNALNI OTPAD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5105400"/>
            <a:ext cx="8062912" cy="1752600"/>
          </a:xfrm>
        </p:spPr>
        <p:txBody>
          <a:bodyPr/>
          <a:lstStyle/>
          <a:p>
            <a:r>
              <a:rPr lang="hr-HR" dirty="0" smtClean="0"/>
              <a:t>Izradila: Lucija Čolaković, 2.a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10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82808"/>
            <a:ext cx="8856984" cy="4786552"/>
          </a:xfrm>
        </p:spPr>
        <p:txBody>
          <a:bodyPr/>
          <a:lstStyle/>
          <a:p>
            <a:r>
              <a:rPr lang="hr-HR" dirty="0" smtClean="0"/>
              <a:t>Kod reciklaže je najveći problem cijena ljudskog rada.</a:t>
            </a:r>
          </a:p>
          <a:p>
            <a:r>
              <a:rPr lang="hr-HR" dirty="0" smtClean="0"/>
              <a:t>Reciklaža se mora obavljati pomoću velikog broja radnika, a važan je i zdravstveni rizik, tj. štetni utjecaj računalnog otpada na ljude.</a:t>
            </a:r>
          </a:p>
          <a:p>
            <a:endParaRPr lang="hr-HR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39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700808"/>
            <a:ext cx="8928992" cy="5040560"/>
          </a:xfrm>
        </p:spPr>
        <p:txBody>
          <a:bodyPr/>
          <a:lstStyle/>
          <a:p>
            <a:r>
              <a:rPr lang="hr-HR" dirty="0" smtClean="0"/>
              <a:t>Do sada su od raznih zemalja potpisani mnogi akti,najavljene mnoge mjere, no značajnih pomaka još nema.</a:t>
            </a:r>
          </a:p>
          <a:p>
            <a:r>
              <a:rPr lang="hr-HR" dirty="0" smtClean="0"/>
              <a:t>Europska unija i Japan poduzimaju korake u naplati računalnog otpada, te deponiranje i djelomično recikliranje.</a:t>
            </a:r>
          </a:p>
          <a:p>
            <a:r>
              <a:rPr lang="hr-HR" dirty="0" smtClean="0"/>
              <a:t>U ovim zemljama je zabranjen izvoz ovakvog otpada u treće zemlje.</a:t>
            </a:r>
            <a:endParaRPr lang="en-US" dirty="0"/>
          </a:p>
        </p:txBody>
      </p:sp>
      <p:pic>
        <p:nvPicPr>
          <p:cNvPr id="5122" name="Picture 2" descr="C:\Users\Lucija\AppData\Local\Microsoft\Windows\Temporary Internet Files\Content.IE5\XA8VL1MC\MC90044203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80" y="260649"/>
            <a:ext cx="1444382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4693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Bazelska konvencija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00808"/>
            <a:ext cx="8856984" cy="4737367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1989. godine u Bazelu je započeta izrada Bazelske konvencije koja je stupila na snagu 5. svibnja 1992. godine.</a:t>
            </a:r>
          </a:p>
          <a:p>
            <a:r>
              <a:rPr lang="hr-HR" dirty="0" smtClean="0"/>
              <a:t>Donesena je jer se otkrilo da dolazi do nekontroliranog izvoza opasnog otpada u slabo razvijene zemlje i zemlje u razvoju.</a:t>
            </a:r>
          </a:p>
          <a:p>
            <a:r>
              <a:rPr lang="hr-HR" dirty="0" smtClean="0"/>
              <a:t>Zadaća Bazelske konvencije je zaštita ljudskog zdravlja i životne sredine od negativnog utjecaja opasnog otpada.</a:t>
            </a:r>
          </a:p>
          <a:p>
            <a:r>
              <a:rPr lang="hr-HR" dirty="0" smtClean="0"/>
              <a:t>Od 2000. godine se primjenjuje i u Hrvatskoj.</a:t>
            </a:r>
          </a:p>
        </p:txBody>
      </p:sp>
    </p:spTree>
    <p:extLst>
      <p:ext uri="{BB962C8B-B14F-4D97-AF65-F5344CB8AC3E}">
        <p14:creationId xmlns:p14="http://schemas.microsoft.com/office/powerpoint/2010/main" val="199312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4784"/>
            <a:ext cx="9036496" cy="5711901"/>
          </a:xfrm>
        </p:spPr>
        <p:txBody>
          <a:bodyPr/>
          <a:lstStyle/>
          <a:p>
            <a:r>
              <a:rPr lang="hr-HR" dirty="0" smtClean="0"/>
              <a:t>SAD je jedina zemlja koja </a:t>
            </a:r>
          </a:p>
          <a:p>
            <a:pPr marL="64008" indent="0">
              <a:buNone/>
            </a:pPr>
            <a:r>
              <a:rPr lang="hr-HR" dirty="0" smtClean="0"/>
              <a:t>    nije potpisala taj</a:t>
            </a:r>
            <a:r>
              <a:rPr lang="hr-HR" dirty="0" smtClean="0"/>
              <a:t> sporazum.</a:t>
            </a:r>
          </a:p>
          <a:p>
            <a:r>
              <a:rPr lang="hr-HR" dirty="0" smtClean="0"/>
              <a:t>SAD je ujedno i najveći </a:t>
            </a:r>
          </a:p>
          <a:p>
            <a:pPr marL="64008" indent="0">
              <a:buNone/>
            </a:pPr>
            <a:r>
              <a:rPr lang="hr-HR" dirty="0" smtClean="0"/>
              <a:t>   izvoznik računalnog otpada u treće zemlje.</a:t>
            </a:r>
          </a:p>
          <a:p>
            <a:r>
              <a:rPr lang="hr-HR" dirty="0" smtClean="0"/>
              <a:t>Postoje podaci da se oko 50-80% računalnog otpada iz SAD-a izveze (uglavnom u Kinu).</a:t>
            </a:r>
          </a:p>
          <a:p>
            <a:r>
              <a:rPr lang="hr-HR" dirty="0" smtClean="0"/>
              <a:t>Razgradnjom se često bave siromašne sredine, gdje nerijetko rade i djeca.</a:t>
            </a:r>
          </a:p>
          <a:p>
            <a:endParaRPr lang="hr-HR" dirty="0" smtClean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76672"/>
            <a:ext cx="3335354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7572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82808"/>
            <a:ext cx="9144000" cy="4858560"/>
          </a:xfrm>
        </p:spPr>
        <p:txBody>
          <a:bodyPr/>
          <a:lstStyle/>
          <a:p>
            <a:r>
              <a:rPr lang="hr-HR" dirty="0" smtClean="0"/>
              <a:t>Računalni otpad nije dozvoljeno odlagati zajedno s ostalim otpadom iz domaćinstva, već ga je potrebno izvojiti i predati ovlaštenim sakupljačima.</a:t>
            </a:r>
          </a:p>
          <a:p>
            <a:r>
              <a:rPr lang="hr-HR" dirty="0" smtClean="0"/>
              <a:t>Sadrži brojne štetne komponente koje mogu uzrokovati nepovratne štetne posljedice na ljudsko zdravlje.</a:t>
            </a:r>
          </a:p>
          <a:p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2633807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440160"/>
          </a:xfrm>
        </p:spPr>
        <p:txBody>
          <a:bodyPr/>
          <a:lstStyle/>
          <a:p>
            <a:r>
              <a:rPr lang="hr-HR" dirty="0" smtClean="0"/>
              <a:t>Odlagališta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84784"/>
            <a:ext cx="8928992" cy="4970024"/>
          </a:xfrm>
        </p:spPr>
        <p:txBody>
          <a:bodyPr/>
          <a:lstStyle/>
          <a:p>
            <a:r>
              <a:rPr lang="hr-HR" dirty="0" smtClean="0"/>
              <a:t>Najpoznatije odlagalište elektroničkog otpada nalazi se u Guiyu u Kini, gdje je, prema podacima iz 2004. godine radilo više od 100 000 ljudi na reciklaži.</a:t>
            </a:r>
          </a:p>
          <a:p>
            <a:r>
              <a:rPr lang="hr-HR" dirty="0" smtClean="0"/>
              <a:t>Slični centri nalaze se u New Delhiju (Indija), Karachiju (Pakistan).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24055"/>
            <a:ext cx="4115172" cy="2622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216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2170584" cy="1399032"/>
          </a:xfrm>
        </p:spPr>
        <p:txBody>
          <a:bodyPr/>
          <a:lstStyle/>
          <a:p>
            <a:r>
              <a:rPr lang="hr-HR" dirty="0" smtClean="0"/>
              <a:t>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916832"/>
            <a:ext cx="8784976" cy="4210488"/>
          </a:xfrm>
        </p:spPr>
        <p:txBody>
          <a:bodyPr/>
          <a:lstStyle/>
          <a:p>
            <a:r>
              <a:rPr lang="hr-HR" dirty="0" smtClean="0"/>
              <a:t>Ovi centri rade ispod svakog civilizacijskog nivoa.</a:t>
            </a:r>
          </a:p>
          <a:p>
            <a:r>
              <a:rPr lang="hr-HR" dirty="0" smtClean="0"/>
              <a:t>Kinezi, primjerice, zarađuju samo dva dolara na sat kopajući po otpadu, a otrovne kemikalije iz otpada truju vodu i tlo.</a:t>
            </a:r>
          </a:p>
          <a:p>
            <a:r>
              <a:rPr lang="hr-HR" dirty="0" smtClean="0"/>
              <a:t>Za sada ostaje smo nada da će razvijene zemlje poduzeti korake u zbrinjavanju računalne opreme, umjesto izvoza smeća.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59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82808"/>
            <a:ext cx="8856984" cy="4714544"/>
          </a:xfrm>
        </p:spPr>
        <p:txBody>
          <a:bodyPr/>
          <a:lstStyle/>
          <a:p>
            <a:r>
              <a:rPr lang="hr-HR" dirty="0" smtClean="0"/>
              <a:t>Jedan od najvećih problema koje stvaraju računala nakon što izađu iz upotrebe jest njihov štetni </a:t>
            </a:r>
            <a:r>
              <a:rPr lang="hr-HR" dirty="0" smtClean="0"/>
              <a:t>utjecaj.</a:t>
            </a:r>
          </a:p>
          <a:p>
            <a:r>
              <a:rPr lang="hr-HR" dirty="0" smtClean="0"/>
              <a:t>Statistike pokazuju da ima preko 800 milijuna računala na otpadima.</a:t>
            </a:r>
          </a:p>
          <a:p>
            <a:r>
              <a:rPr lang="hr-HR" dirty="0" smtClean="0"/>
              <a:t>Problem nije samo u njihovoj količini, već i u štetnosti pojedinih tvari.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246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Štetne komponente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28800"/>
            <a:ext cx="8928992" cy="5112568"/>
          </a:xfrm>
        </p:spPr>
        <p:txBody>
          <a:bodyPr>
            <a:normAutofit/>
          </a:bodyPr>
          <a:lstStyle/>
          <a:p>
            <a:r>
              <a:rPr lang="hr-H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Kadmij</a:t>
            </a:r>
            <a:r>
              <a:rPr lang="hr-HR" dirty="0" smtClean="0"/>
              <a:t>-taloži se na bubrezima,nalazi se u čipovima.</a:t>
            </a:r>
          </a:p>
          <a:p>
            <a:r>
              <a:rPr lang="hr-H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Živa</a:t>
            </a:r>
            <a:r>
              <a:rPr lang="hr-HR" dirty="0" smtClean="0"/>
              <a:t>-oštećenja raznih organa uključujući mozak i bubrege,nalazi se u relejima,LCD ekranima,senzorima,itd.</a:t>
            </a:r>
          </a:p>
          <a:p>
            <a:r>
              <a:rPr lang="hr-H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Fosfor</a:t>
            </a:r>
            <a:r>
              <a:rPr lang="hr-HR" dirty="0" smtClean="0"/>
              <a:t>-vrlo je otrovan te nakon dolaska u doticaj s njim treba hitno potražiti liječnika</a:t>
            </a:r>
            <a:r>
              <a:rPr lang="hr-HR" dirty="0" smtClean="0"/>
              <a:t>, Koristi se kao premaz na CRT monitorima.</a:t>
            </a:r>
          </a:p>
          <a:p>
            <a:r>
              <a:rPr lang="hr-H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Berilij</a:t>
            </a:r>
            <a:r>
              <a:rPr lang="hr-HR" dirty="0" smtClean="0"/>
              <a:t>-može uzrokovati rak pluća,nalazi se u matičnim pločama.</a:t>
            </a:r>
          </a:p>
        </p:txBody>
      </p:sp>
    </p:spTree>
    <p:extLst>
      <p:ext uri="{BB962C8B-B14F-4D97-AF65-F5344CB8AC3E}">
        <p14:creationId xmlns:p14="http://schemas.microsoft.com/office/powerpoint/2010/main" val="4236817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45282"/>
          </a:xfrm>
        </p:spPr>
        <p:txBody>
          <a:bodyPr/>
          <a:lstStyle/>
          <a:p>
            <a:r>
              <a:rPr lang="hr-HR" dirty="0" smtClean="0"/>
              <a:t>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898016"/>
          </a:xfrm>
        </p:spPr>
        <p:txBody>
          <a:bodyPr/>
          <a:lstStyle/>
          <a:p>
            <a:r>
              <a:rPr lang="hr-H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Šesterovalentni krom</a:t>
            </a:r>
            <a:r>
              <a:rPr lang="hr-HR" dirty="0" smtClean="0"/>
              <a:t>-može uzrokovati oštećenja DNA, koristi se kao učvršćivač željeznih kućišta.</a:t>
            </a:r>
          </a:p>
          <a:p>
            <a:r>
              <a:rPr lang="hr-H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Olovo</a:t>
            </a:r>
            <a:r>
              <a:rPr lang="hr-HR" dirty="0" smtClean="0"/>
              <a:t>-uzrokuje oštećenje živčanog sustava,bubrega,krvožilnog sustava, a nalazi se u monitorima.</a:t>
            </a:r>
          </a:p>
          <a:p>
            <a:r>
              <a:rPr lang="hr-H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Barij</a:t>
            </a:r>
            <a:r>
              <a:rPr lang="hr-HR" dirty="0" smtClean="0"/>
              <a:t>-čak i kratka izloženost može uzrokovati oticanje mozga, oslabljenje mišića, oštećenje srca, jetre i slezene.</a:t>
            </a:r>
          </a:p>
          <a:p>
            <a:endParaRPr lang="hr-HR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9409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569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Najčešće su tri moguća rješenja za smanjenje količine računalnog otpada:</a:t>
            </a:r>
          </a:p>
          <a:p>
            <a:r>
              <a:rPr lang="hr-HR" dirty="0" smtClean="0"/>
              <a:t>Repariranje</a:t>
            </a:r>
          </a:p>
          <a:p>
            <a:r>
              <a:rPr lang="hr-HR" dirty="0" smtClean="0"/>
              <a:t>Deponiranje na posebnim odlagalištima</a:t>
            </a:r>
          </a:p>
          <a:p>
            <a:r>
              <a:rPr lang="hr-HR" dirty="0" smtClean="0"/>
              <a:t>recikliranje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70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Repariranje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Već se uvelike provodi jer je ekonomski najisplativije.</a:t>
            </a:r>
          </a:p>
          <a:p>
            <a:r>
              <a:rPr lang="hr-HR" dirty="0" smtClean="0"/>
              <a:t>Procjenjuje se da se tek oko 3% računalne opreme ponovo iskoristi na ovaj način.</a:t>
            </a:r>
          </a:p>
          <a:p>
            <a:r>
              <a:rPr lang="hr-HR" dirty="0" smtClean="0"/>
              <a:t>U Hrvatskoj postoji nekoliko tvrtki koje se bave uvozom i repariranjem starih računala.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68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Deponiranje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435280" cy="4572000"/>
          </a:xfrm>
        </p:spPr>
        <p:txBody>
          <a:bodyPr/>
          <a:lstStyle/>
          <a:p>
            <a:r>
              <a:rPr lang="hr-HR" dirty="0" smtClean="0"/>
              <a:t>Također se provodi, ali samo u nekim zemljama svijeta.</a:t>
            </a:r>
          </a:p>
          <a:p>
            <a:r>
              <a:rPr lang="hr-HR" dirty="0" smtClean="0"/>
              <a:t>No, čak ni tamo nije potpuno kontrolirano.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961" y="3645024"/>
            <a:ext cx="599122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295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Reciklaža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82808"/>
            <a:ext cx="8568952" cy="4572000"/>
          </a:xfrm>
        </p:spPr>
        <p:txBody>
          <a:bodyPr/>
          <a:lstStyle/>
          <a:p>
            <a:r>
              <a:rPr lang="hr-HR" dirty="0" smtClean="0"/>
              <a:t>To je najbolja, ali i najskuplja opcija.</a:t>
            </a:r>
          </a:p>
          <a:p>
            <a:r>
              <a:rPr lang="hr-HR" dirty="0" smtClean="0"/>
              <a:t>Ona podrazumijeva rastavljanje računala do najsitnijih dijelova, te korištenje dijelova kao sekundarne sirovine.</a:t>
            </a:r>
          </a:p>
          <a:p>
            <a:endParaRPr lang="hr-HR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717032"/>
            <a:ext cx="2952328" cy="2943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759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556</TotalTime>
  <Words>593</Words>
  <Application>Microsoft Office PowerPoint</Application>
  <PresentationFormat>On-screen Show (4:3)</PresentationFormat>
  <Paragraphs>56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Verve</vt:lpstr>
      <vt:lpstr>RAČUNALNI OTPAD</vt:lpstr>
      <vt:lpstr>PowerPoint Presentation</vt:lpstr>
      <vt:lpstr>Štetne komponente</vt:lpstr>
      <vt:lpstr>...</vt:lpstr>
      <vt:lpstr>PowerPoint Presentation</vt:lpstr>
      <vt:lpstr>PowerPoint Presentation</vt:lpstr>
      <vt:lpstr>Repariranje</vt:lpstr>
      <vt:lpstr>Deponiranje</vt:lpstr>
      <vt:lpstr>Reciklaža</vt:lpstr>
      <vt:lpstr>...</vt:lpstr>
      <vt:lpstr>PowerPoint Presentation</vt:lpstr>
      <vt:lpstr>Bazelska konvencija</vt:lpstr>
      <vt:lpstr>...</vt:lpstr>
      <vt:lpstr>PowerPoint Presentation</vt:lpstr>
      <vt:lpstr>Odlagališta</vt:lpstr>
      <vt:lpstr>...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RAČUNALNI OTPAD</dc:title>
  <dc:creator>Lucija</dc:creator>
  <cp:lastModifiedBy>Lucija</cp:lastModifiedBy>
  <cp:revision>17</cp:revision>
  <dcterms:created xsi:type="dcterms:W3CDTF">2014-11-09T15:38:54Z</dcterms:created>
  <dcterms:modified xsi:type="dcterms:W3CDTF">2014-11-10T19:58:15Z</dcterms:modified>
</cp:coreProperties>
</file>